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526" r:id="rId3"/>
    <p:sldId id="525" r:id="rId4"/>
    <p:sldId id="569" r:id="rId5"/>
    <p:sldId id="567" r:id="rId6"/>
    <p:sldId id="572" r:id="rId7"/>
    <p:sldId id="571" r:id="rId8"/>
    <p:sldId id="355" r:id="rId9"/>
    <p:sldId id="281" r:id="rId10"/>
    <p:sldId id="573" r:id="rId11"/>
    <p:sldId id="468" r:id="rId12"/>
    <p:sldId id="574" r:id="rId13"/>
    <p:sldId id="1571" r:id="rId14"/>
    <p:sldId id="575" r:id="rId15"/>
    <p:sldId id="1570" r:id="rId16"/>
    <p:sldId id="1572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EB01316-418F-4BEE-9A57-F2DC30C7B4E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EFDC05-4C53-41B3-BBDB-A8ECE4FFD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B7B64-F7A3-46CA-9B5D-7848352C6E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FDC05-4C53-41B3-BBDB-A8ECE4FFDA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1929"/>
            <a:endParaRPr lang="zh-CN" altLang="zh-CN" sz="19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1EBD7-A990-48C3-BA9B-38BBC947AC2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5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CCD5-7B00-FFA8-2FC1-9B14111D7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658FD-6DF8-7640-286B-8C629814B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67C-42FE-183E-9680-C1F2FE05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33783-C206-0370-4DDC-E2B8E793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8ABC6-E92A-1A4F-B616-8464837B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12EC-9D5F-057E-4CCB-28613F40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5903-73A1-D07D-52D8-0A5CEDE32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96F9-30AC-4F9F-3147-CA80627B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975B2-A18E-EBF4-0958-2483118F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895F3-8BE9-4B71-3FCE-172CF02A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E87CE-3B67-C93D-9F3E-CF45C4D0F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10473-F86C-7B06-8156-DE72A7573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96226-3D88-2C69-223B-96A77640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562B8-DD9D-C116-D1CB-53FD5282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BE286-2117-62E9-CFF5-69E40D5B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3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563" y="360000"/>
            <a:ext cx="787165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562" y="936000"/>
            <a:ext cx="787165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32213" y="6308255"/>
            <a:ext cx="215978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3285" y="6308256"/>
            <a:ext cx="4054695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563" y="6293597"/>
            <a:ext cx="134272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CCC3-8ED7-0791-9F30-7ACE78AC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EF2F-A803-872C-7497-776FBAC3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B3F8-2348-68C3-F4B0-9662DC9F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E9002-EAC7-A9A5-E18E-32F89B2E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A833-B316-D697-FDEB-F5B1F570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CC0B-3A8A-AB56-6302-E5A7A12F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F8309-F802-8EE0-8DDC-4374A7558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4876-DF84-F4E4-E080-94DC95CE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C572-DEB3-216C-33D4-229E4D11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EBE0A-ADDD-D880-7C07-A4BACD27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7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ECD2-CF71-1042-810B-63BD97C2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E5975-144C-1D36-2498-928EF9A4B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A09C1-4C69-9709-63E4-E2F1AA117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3BB7F-78D2-04A6-DA20-55C147EC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C7D8A-74B1-2BB2-0A4A-4B5323D5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8A170-C848-D3E9-985E-E13C6239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817F-3FB9-6922-8C73-FB94ED7B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3CBFA-C65A-81A7-BFFA-5BBB13BAA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8986F-9387-B09F-AC5A-51C0CA3C4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ACED5-DDFA-07C2-CE16-A49E4D3D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C5003-47C4-0B25-17EF-4BBCD2064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BFDB4-F997-3924-052E-561E77B2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03904-03CD-416B-B749-C7A0E7A0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A9F18-058B-157A-2C5D-27DB9DE5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A6AD-4605-E294-ABA7-B5AF71AC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07F2B-C6E6-EEEB-80C8-B22185BB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B031A-EC27-137E-D169-40BCB20A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13D70-1D5D-1F9B-4903-0D52C717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588C6-0190-DFA7-9F97-ECD8A07C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E86AE-087D-E8B0-5982-5A07161D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5C491-649D-5E3D-7047-CB31F94D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C1A9-9C2B-D01C-CC9D-1931E4C5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EEE6A-9456-A375-5805-1B3A2439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F28B6-24E1-BEBA-08DE-7FD4FA59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DB4F2-55DF-C9CA-199F-F39BEAF4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54FE8-0FCE-46D8-DE79-F7BDB60D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56CB6-7FA1-B69A-6D3C-735131C3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4304-3779-00A2-A269-889AAE79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6D2DE-5380-F8F4-C253-9B9E6A936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E8900-C655-7D88-8017-8A326CBE8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56EB6-31D6-E73A-321D-9F70226A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04CA-8981-EB5D-7127-AB9BE042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AF482-1085-BA37-C4B2-0C8069D5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8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981C0-2F12-A3B6-99BF-2369C5D5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76B5A-733E-D953-8B7E-0F22B23DE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D8646-223E-2ECA-0BC7-84CD764F4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490C5-25F0-4387-A95B-66B1916F7E7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8FC1B-E878-718E-4D02-2E8BB8E42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773B-5741-6A9C-1A24-9B9FB1266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F71202-FCF1-4038-B9BE-4F1DBCA46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1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igh angle view of snowy mountains&#10;&#10;Description automatically generated with low confidence">
            <a:extLst>
              <a:ext uri="{FF2B5EF4-FFF2-40B4-BE49-F238E27FC236}">
                <a16:creationId xmlns:a16="http://schemas.microsoft.com/office/drawing/2014/main" id="{017EB162-96C3-DE9C-8D7D-F954673A8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12222480" cy="7985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40E528-E2F9-30A6-CBEC-CE7C32E17221}"/>
              </a:ext>
            </a:extLst>
          </p:cNvPr>
          <p:cNvSpPr txBox="1"/>
          <p:nvPr/>
        </p:nvSpPr>
        <p:spPr>
          <a:xfrm>
            <a:off x="-326542" y="0"/>
            <a:ext cx="1278694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i="1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7200" i="1" kern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LS4P Side Meeting</a:t>
            </a:r>
          </a:p>
          <a:p>
            <a:pPr algn="ctr"/>
            <a:endParaRPr lang="en-US" sz="3400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200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200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Ninth GEWEX Open Science Conference</a:t>
            </a:r>
          </a:p>
          <a:p>
            <a:pPr algn="ctr"/>
            <a:r>
              <a:rPr lang="en-US" sz="36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Sapporo Japan, 10, July 2024</a:t>
            </a:r>
          </a:p>
          <a:p>
            <a:pPr algn="ctr"/>
            <a:endParaRPr lang="en-US" sz="3600" kern="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600" kern="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600" kern="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3600" kern="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US" sz="3600" kern="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US" sz="3600" kern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4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02057-F607-49F4-5398-9B8D9011F6B5}"/>
              </a:ext>
            </a:extLst>
          </p:cNvPr>
          <p:cNvSpPr txBox="1"/>
          <p:nvPr/>
        </p:nvSpPr>
        <p:spPr>
          <a:xfrm>
            <a:off x="-169682" y="5188"/>
            <a:ext cx="123616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LS4P Phase II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Major Objectives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(4) Coupling Remote and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ocal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ffects</a:t>
            </a:r>
          </a:p>
          <a:p>
            <a:pPr marL="0" marR="0" indent="457200" algn="just"/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(5) RCM Protocol</a:t>
            </a:r>
          </a:p>
          <a:p>
            <a:pPr marL="0" marR="0" indent="457200" algn="just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indent="457200" algn="just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4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">
            <a:extLst>
              <a:ext uri="{FF2B5EF4-FFF2-40B4-BE49-F238E27FC236}">
                <a16:creationId xmlns:a16="http://schemas.microsoft.com/office/drawing/2014/main" id="{357E583B-5DAC-AF01-BB8D-C575C7C2E602}"/>
              </a:ext>
            </a:extLst>
          </p:cNvPr>
          <p:cNvSpPr txBox="1"/>
          <p:nvPr/>
        </p:nvSpPr>
        <p:spPr>
          <a:xfrm>
            <a:off x="961500" y="-44590"/>
            <a:ext cx="10268999" cy="265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Intercomparison </a:t>
            </a:r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Regional Climate Models </a:t>
            </a:r>
            <a:r>
              <a:rPr lang="en-US" altLang="zh-CN" sz="32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on the Interannual </a:t>
            </a:r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Variabilities </a:t>
            </a:r>
            <a:r>
              <a:rPr lang="en-US" altLang="zh-CN" sz="32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the GEWEX/LS4P Phase I</a:t>
            </a:r>
          </a:p>
          <a:p>
            <a:pPr algn="ctr"/>
            <a:r>
              <a:rPr lang="en-US" altLang="zh-CN" sz="2400" kern="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Miao Yu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Wenchao Wang,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Yongkang Xue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Jianping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Guiling Wang, Weiguang Liu, 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Xin-Zhong Liang, Shiori Sugimoto, Kun Yang, 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Zhenming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Ji, 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Jinkyu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Hong, 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Jeongwon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Kim, Haoran Xu, Tomonori Sato, Hiroshi G. Takahashi, 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Shuyu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Wang, Sin 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Chou, 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Weidong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Guo, </a:t>
            </a:r>
            <a:r>
              <a:rPr lang="en-US" altLang="zh-CN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Xiaoduo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Pan</a:t>
            </a:r>
            <a:endParaRPr lang="zh-CN" altLang="zh-CN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zh-CN" altLang="zh-CN" b="1" kern="100" dirty="0">
              <a:solidFill>
                <a:srgbClr val="C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433CAD3-95A5-700F-0DF3-8E985B09D1F7}"/>
              </a:ext>
            </a:extLst>
          </p:cNvPr>
          <p:cNvSpPr txBox="1">
            <a:spLocks/>
          </p:cNvSpPr>
          <p:nvPr/>
        </p:nvSpPr>
        <p:spPr>
          <a:xfrm>
            <a:off x="1141664" y="1786088"/>
            <a:ext cx="10610128" cy="593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Interannual variabilities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MJJA 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T2m</a:t>
            </a:r>
            <a:r>
              <a:rPr kumimoji="1"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CMFD observation vs. RCMs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16BE041-255C-3871-4E70-02AE31CD9D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10" y="2577120"/>
            <a:ext cx="4455090" cy="40955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6C7D41B-0D1B-C447-EC4F-13A03C7E1E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4351" y="2542401"/>
            <a:ext cx="4455090" cy="409066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4440059-9374-6396-D1B0-45263A233F96}"/>
              </a:ext>
            </a:extLst>
          </p:cNvPr>
          <p:cNvSpPr txBox="1"/>
          <p:nvPr/>
        </p:nvSpPr>
        <p:spPr>
          <a:xfrm>
            <a:off x="3108741" y="2238676"/>
            <a:ext cx="234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36F2F71-03AA-8290-3CDC-0615655EEAE9}"/>
              </a:ext>
            </a:extLst>
          </p:cNvPr>
          <p:cNvSpPr txBox="1"/>
          <p:nvPr/>
        </p:nvSpPr>
        <p:spPr>
          <a:xfrm>
            <a:off x="8746628" y="2103572"/>
            <a:ext cx="234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2-m temperature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CF21F-7C0B-9035-4B0E-087BE33804A3}"/>
              </a:ext>
            </a:extLst>
          </p:cNvPr>
          <p:cNvSpPr txBox="1"/>
          <p:nvPr/>
        </p:nvSpPr>
        <p:spPr>
          <a:xfrm>
            <a:off x="1104086" y="2547113"/>
            <a:ext cx="84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14241-3FB1-9EFF-ECD7-2DB9BA584A0A}"/>
              </a:ext>
            </a:extLst>
          </p:cNvPr>
          <p:cNvSpPr txBox="1"/>
          <p:nvPr/>
        </p:nvSpPr>
        <p:spPr>
          <a:xfrm>
            <a:off x="6880660" y="2699513"/>
            <a:ext cx="84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obs</a:t>
            </a:r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D5C48E-23E3-DA1F-3F06-A96820A2FA05}"/>
              </a:ext>
            </a:extLst>
          </p:cNvPr>
          <p:cNvSpPr txBox="1"/>
          <p:nvPr/>
        </p:nvSpPr>
        <p:spPr>
          <a:xfrm>
            <a:off x="2770539" y="6429568"/>
            <a:ext cx="727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deviation during 1991-2015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7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04164-6818-A441-B8E4-6C2E2FBA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01" y="1333843"/>
            <a:ext cx="9812170" cy="2921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97F41-9F22-E21F-DC5E-5EB1B3788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101" y="3930040"/>
            <a:ext cx="9382087" cy="3099922"/>
          </a:xfrm>
          <a:prstGeom prst="rect">
            <a:avLst/>
          </a:prstGeom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DF9EC118-392E-E43D-EF10-95AE0F3859BC}"/>
              </a:ext>
            </a:extLst>
          </p:cNvPr>
          <p:cNvSpPr txBox="1"/>
          <p:nvPr/>
        </p:nvSpPr>
        <p:spPr>
          <a:xfrm>
            <a:off x="2524748" y="48574"/>
            <a:ext cx="7501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LS4P RCM Phase 2</a:t>
            </a:r>
          </a:p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Prototype Experiments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EEC4E-A245-3DA0-70E9-16C47895AFB5}"/>
              </a:ext>
            </a:extLst>
          </p:cNvPr>
          <p:cNvSpPr txBox="1"/>
          <p:nvPr/>
        </p:nvSpPr>
        <p:spPr>
          <a:xfrm>
            <a:off x="4922728" y="3930040"/>
            <a:ext cx="1578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3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687BA7-89C5-9A54-35AD-B529E42B6AE1}"/>
              </a:ext>
            </a:extLst>
          </p:cNvPr>
          <p:cNvSpPr txBox="1"/>
          <p:nvPr/>
        </p:nvSpPr>
        <p:spPr>
          <a:xfrm>
            <a:off x="1102290" y="626301"/>
            <a:ext cx="10935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RCM Evaluation with large scale field data?</a:t>
            </a:r>
          </a:p>
          <a:p>
            <a:endParaRPr lang="en-US" sz="3600" dirty="0"/>
          </a:p>
          <a:p>
            <a:r>
              <a:rPr lang="en-US" sz="3600" dirty="0"/>
              <a:t>African RCM protocol </a:t>
            </a:r>
          </a:p>
        </p:txBody>
      </p:sp>
    </p:spTree>
    <p:extLst>
      <p:ext uri="{BB962C8B-B14F-4D97-AF65-F5344CB8AC3E}">
        <p14:creationId xmlns:p14="http://schemas.microsoft.com/office/powerpoint/2010/main" val="345505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02057-F607-49F4-5398-9B8D9011F6B5}"/>
              </a:ext>
            </a:extLst>
          </p:cNvPr>
          <p:cNvSpPr txBox="1"/>
          <p:nvPr/>
        </p:nvSpPr>
        <p:spPr>
          <a:xfrm>
            <a:off x="-169682" y="5188"/>
            <a:ext cx="123616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LS4P Phase II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Major Objectives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(5) Many others</a:t>
            </a:r>
          </a:p>
          <a:p>
            <a:pPr marL="0" marR="0" indent="457200" algn="just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indent="457200" algn="just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8814D-74D5-EB83-05E9-DE0F9135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21" y="1544885"/>
            <a:ext cx="7646157" cy="34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39AA-D29F-692A-3E78-4D71F4C6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744" y="296295"/>
            <a:ext cx="5903737" cy="3693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Representing Teleconnections </a:t>
            </a:r>
          </a:p>
        </p:txBody>
      </p:sp>
      <p:pic>
        <p:nvPicPr>
          <p:cNvPr id="6" name="Content Placeholder 5" descr="A map of the world with different weather forecasts&#10;&#10;Description automatically generated">
            <a:extLst>
              <a:ext uri="{FF2B5EF4-FFF2-40B4-BE49-F238E27FC236}">
                <a16:creationId xmlns:a16="http://schemas.microsoft.com/office/drawing/2014/main" id="{CD426C64-0B68-571B-A061-FB9BB303414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806016" y="935642"/>
            <a:ext cx="8579967" cy="45172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8A1D-5959-D8C7-2CF7-4D85BA6E2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031188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ctr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3B0B0F-E794-1244-9699-107C60B9C2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32EEF-F2A4-33E1-98ED-40D60022722F}"/>
              </a:ext>
            </a:extLst>
          </p:cNvPr>
          <p:cNvSpPr txBox="1"/>
          <p:nvPr/>
        </p:nvSpPr>
        <p:spPr>
          <a:xfrm>
            <a:off x="1024709" y="5722863"/>
            <a:ext cx="106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stratosphere/troposphere, Poles/High latitude teleconnections, land atmosphere interaction 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AB9C3-FFB9-646C-61CA-F35B97423A26}"/>
              </a:ext>
            </a:extLst>
          </p:cNvPr>
          <p:cNvSpPr txBox="1"/>
          <p:nvPr/>
        </p:nvSpPr>
        <p:spPr>
          <a:xfrm>
            <a:off x="3820438" y="6157943"/>
            <a:ext cx="8141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Courtesy of Frederic Vitart (Stan et al., 2017)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81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E80A0-5EA1-3641-1D3D-69214511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2" y="0"/>
            <a:ext cx="120898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1A1606-7C84-5A45-ABAC-EC0D23FD72F5}"/>
              </a:ext>
            </a:extLst>
          </p:cNvPr>
          <p:cNvSpPr txBox="1"/>
          <p:nvPr/>
        </p:nvSpPr>
        <p:spPr>
          <a:xfrm>
            <a:off x="102125" y="1127343"/>
            <a:ext cx="1208987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A dinner starting 19:00 (7pm) in the </a:t>
            </a:r>
            <a:r>
              <a:rPr lang="en-US" sz="2800" dirty="0" err="1">
                <a:solidFill>
                  <a:srgbClr val="00B0F0"/>
                </a:solidFill>
              </a:rPr>
              <a:t>Jingiskan</a:t>
            </a:r>
            <a:r>
              <a:rPr lang="en-US" sz="2800" dirty="0">
                <a:solidFill>
                  <a:srgbClr val="00B0F0"/>
                </a:solidFill>
              </a:rPr>
              <a:t> BBQ Restaurant.</a:t>
            </a:r>
          </a:p>
          <a:p>
            <a:r>
              <a:rPr lang="en-US" sz="2800" dirty="0">
                <a:solidFill>
                  <a:srgbClr val="00B0F0"/>
                </a:solidFill>
              </a:rPr>
              <a:t>Meet at the main entrance of the Keio Plaza Hotel at 6:30 PM.  </a:t>
            </a:r>
          </a:p>
          <a:p>
            <a:r>
              <a:rPr lang="en-US" sz="2800" dirty="0">
                <a:solidFill>
                  <a:srgbClr val="00B0F0"/>
                </a:solidFill>
              </a:rPr>
              <a:t>Shiori will guide us to go.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550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02057-F607-49F4-5398-9B8D9011F6B5}"/>
              </a:ext>
            </a:extLst>
          </p:cNvPr>
          <p:cNvSpPr txBox="1"/>
          <p:nvPr/>
        </p:nvSpPr>
        <p:spPr>
          <a:xfrm>
            <a:off x="-169682" y="5188"/>
            <a:ext cx="123616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LS4P Phase II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Major Objectives</a:t>
            </a: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(2023-2026)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(1). Case study for 1998 </a:t>
            </a:r>
            <a:r>
              <a:rPr lang="en-US" sz="2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(May-August 1998)</a:t>
            </a: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Cold Rocky Mountains and Warm Tibetan Plateau in Spring and drought in Southern Great Plains and June flood in Yangtze River, respectively.  </a:t>
            </a:r>
          </a:p>
          <a:p>
            <a:pPr indent="457200" algn="just"/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4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C8D8727-92EC-BF7A-4365-C102E2B7554C}"/>
              </a:ext>
            </a:extLst>
          </p:cNvPr>
          <p:cNvGrpSpPr/>
          <p:nvPr/>
        </p:nvGrpSpPr>
        <p:grpSpPr>
          <a:xfrm>
            <a:off x="1197329" y="274320"/>
            <a:ext cx="9621578" cy="6583680"/>
            <a:chOff x="1197329" y="184666"/>
            <a:chExt cx="9621578" cy="65836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F67CC6-76EA-D852-A44D-0CD4EA668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329" y="184666"/>
              <a:ext cx="9621578" cy="658368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B8C233-BBC2-786C-2989-2DF5B0D44569}"/>
                </a:ext>
              </a:extLst>
            </p:cNvPr>
            <p:cNvSpPr/>
            <p:nvPr/>
          </p:nvSpPr>
          <p:spPr>
            <a:xfrm>
              <a:off x="5077833" y="5119295"/>
              <a:ext cx="560241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1A33FE0-2689-A2CE-3418-2456AC588159}"/>
              </a:ext>
            </a:extLst>
          </p:cNvPr>
          <p:cNvSpPr txBox="1"/>
          <p:nvPr/>
        </p:nvSpPr>
        <p:spPr>
          <a:xfrm>
            <a:off x="1792903" y="2463124"/>
            <a:ext cx="377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CC"/>
                </a:solidFill>
              </a:rPr>
              <a:t>TP&gt;4000m T2m anomaly = 1.35 </a:t>
            </a:r>
            <a:r>
              <a:rPr lang="en-I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en-IN" b="1" dirty="0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C1A51-140B-4376-5627-FC65C5C8537D}"/>
              </a:ext>
            </a:extLst>
          </p:cNvPr>
          <p:cNvSpPr txBox="1"/>
          <p:nvPr/>
        </p:nvSpPr>
        <p:spPr>
          <a:xfrm>
            <a:off x="212942" y="1"/>
            <a:ext cx="1197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Observed 1998 Anomaly in East Asia (left Column) and North America (Right)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5E339-18C1-5D61-1EAD-3707414FEE62}"/>
              </a:ext>
            </a:extLst>
          </p:cNvPr>
          <p:cNvSpPr txBox="1"/>
          <p:nvPr/>
        </p:nvSpPr>
        <p:spPr>
          <a:xfrm rot="-5400000">
            <a:off x="-1898178" y="3096531"/>
            <a:ext cx="550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Precipitation (mm/day)                May T2m (°C)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906198-596C-E77C-6118-6DAD6B672A5C}"/>
              </a:ext>
            </a:extLst>
          </p:cNvPr>
          <p:cNvSpPr txBox="1"/>
          <p:nvPr/>
        </p:nvSpPr>
        <p:spPr>
          <a:xfrm>
            <a:off x="6229731" y="2463124"/>
            <a:ext cx="377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CC"/>
                </a:solidFill>
              </a:rPr>
              <a:t>RM T2m anomaly = 2.37 </a:t>
            </a:r>
            <a:r>
              <a:rPr lang="en-I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en-IN" b="1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D2F54-1F47-4200-F438-326ABA6BD42D}"/>
              </a:ext>
            </a:extLst>
          </p:cNvPr>
          <p:cNvSpPr txBox="1"/>
          <p:nvPr/>
        </p:nvSpPr>
        <p:spPr>
          <a:xfrm>
            <a:off x="1518082" y="5846996"/>
            <a:ext cx="915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CC"/>
                </a:solidFill>
              </a:rPr>
              <a:t>South YTZ precipitation anomaly= 5.65 mm/day        SGP precipitation anomaly = -1.3 mm/day </a:t>
            </a:r>
          </a:p>
        </p:txBody>
      </p:sp>
    </p:spTree>
    <p:extLst>
      <p:ext uri="{BB962C8B-B14F-4D97-AF65-F5344CB8AC3E}">
        <p14:creationId xmlns:p14="http://schemas.microsoft.com/office/powerpoint/2010/main" val="135971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F490AC-2A90-246D-9259-09CD752996FE}"/>
              </a:ext>
            </a:extLst>
          </p:cNvPr>
          <p:cNvGrpSpPr/>
          <p:nvPr/>
        </p:nvGrpSpPr>
        <p:grpSpPr>
          <a:xfrm>
            <a:off x="1673959" y="0"/>
            <a:ext cx="8770826" cy="6571972"/>
            <a:chOff x="1700853" y="286028"/>
            <a:chExt cx="8770826" cy="65719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FACBDE-ADDD-7EC6-24BF-8BE5FA1D31AA}"/>
                </a:ext>
              </a:extLst>
            </p:cNvPr>
            <p:cNvGrpSpPr/>
            <p:nvPr/>
          </p:nvGrpSpPr>
          <p:grpSpPr>
            <a:xfrm>
              <a:off x="1700853" y="286028"/>
              <a:ext cx="8770826" cy="6571972"/>
              <a:chOff x="1700853" y="286028"/>
              <a:chExt cx="8770826" cy="657197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13AFE07-32D9-AAEE-A0BD-C8BFC6EC7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0853" y="457200"/>
                <a:ext cx="8770826" cy="64008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13FCC9-9532-BFB9-5ED7-2BA5DDBFD34D}"/>
                  </a:ext>
                </a:extLst>
              </p:cNvPr>
              <p:cNvSpPr txBox="1"/>
              <p:nvPr/>
            </p:nvSpPr>
            <p:spPr>
              <a:xfrm>
                <a:off x="4308816" y="286028"/>
                <a:ext cx="416347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Jun 1998 Observed Precipitation anomaly (mm/day)</a:t>
                </a:r>
                <a:endParaRPr lang="en-I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7171F8-065A-157A-F618-BDF63ED9B186}"/>
                </a:ext>
              </a:extLst>
            </p:cNvPr>
            <p:cNvSpPr/>
            <p:nvPr/>
          </p:nvSpPr>
          <p:spPr>
            <a:xfrm>
              <a:off x="2112885" y="3304848"/>
              <a:ext cx="8358794" cy="155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4A8B46-5C53-A02C-525C-843FDFEDB524}"/>
                </a:ext>
              </a:extLst>
            </p:cNvPr>
            <p:cNvSpPr txBox="1"/>
            <p:nvPr/>
          </p:nvSpPr>
          <p:spPr>
            <a:xfrm>
              <a:off x="3160783" y="3248125"/>
              <a:ext cx="6103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Simulated Jun 1998 Precipitation anomaly due to RM LST/SUBT effect (mm/day)</a:t>
              </a:r>
              <a:endPara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A000B1-5E13-F819-CE95-B3B527AADB43}"/>
              </a:ext>
            </a:extLst>
          </p:cNvPr>
          <p:cNvSpPr txBox="1"/>
          <p:nvPr/>
        </p:nvSpPr>
        <p:spPr>
          <a:xfrm>
            <a:off x="-138549" y="2909461"/>
            <a:ext cx="3643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UCLA-NCEP GFS/SSiB2</a:t>
            </a:r>
          </a:p>
          <a:p>
            <a:r>
              <a:rPr lang="en-US" sz="2800" b="1" dirty="0"/>
              <a:t>With RM Mask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D7C75-BECE-2DC7-B2D4-0B6C59627443}"/>
              </a:ext>
            </a:extLst>
          </p:cNvPr>
          <p:cNvSpPr txBox="1"/>
          <p:nvPr/>
        </p:nvSpPr>
        <p:spPr>
          <a:xfrm>
            <a:off x="13851" y="5"/>
            <a:ext cx="3643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Observed June </a:t>
            </a:r>
          </a:p>
          <a:p>
            <a:r>
              <a:rPr lang="en-US" sz="2800" b="1" dirty="0"/>
              <a:t>1998 </a:t>
            </a:r>
            <a:r>
              <a:rPr lang="en-US" sz="2800" b="1" dirty="0" err="1"/>
              <a:t>Precip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71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11D24-087C-50C8-6436-C2F28FB2A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4" y="859809"/>
            <a:ext cx="9777401" cy="452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98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702057-F607-49F4-5398-9B8D9011F6B5}"/>
              </a:ext>
            </a:extLst>
          </p:cNvPr>
          <p:cNvSpPr txBox="1"/>
          <p:nvPr/>
        </p:nvSpPr>
        <p:spPr>
          <a:xfrm>
            <a:off x="-169682" y="5188"/>
            <a:ext cx="123616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LS4P Phase II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Major Objectives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(2) The LS4P research on other years and seasons, such as late summer and     winter. </a:t>
            </a:r>
          </a:p>
          <a:p>
            <a:pPr marL="0" marR="0" indent="457200" algn="just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/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2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B9775A-EB41-5270-7E06-83FAFA291264}"/>
              </a:ext>
            </a:extLst>
          </p:cNvPr>
          <p:cNvSpPr txBox="1"/>
          <p:nvPr/>
        </p:nvSpPr>
        <p:spPr>
          <a:xfrm>
            <a:off x="138541" y="710772"/>
            <a:ext cx="666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Observed May 2024 T2m Anomaly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309D7-3CFC-7316-9A76-700E3FFEFD60}"/>
              </a:ext>
            </a:extLst>
          </p:cNvPr>
          <p:cNvSpPr txBox="1"/>
          <p:nvPr/>
        </p:nvSpPr>
        <p:spPr>
          <a:xfrm>
            <a:off x="7230276" y="253574"/>
            <a:ext cx="8037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Obseeved</a:t>
            </a:r>
            <a:r>
              <a:rPr lang="en-US" sz="3200" b="1" dirty="0">
                <a:solidFill>
                  <a:srgbClr val="FF0000"/>
                </a:solidFill>
              </a:rPr>
              <a:t> June 1-28 2024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Precipitation  Anomaly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EC0573-F248-2048-3E6A-AD4F1986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357" y="1790061"/>
            <a:ext cx="7707297" cy="2708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B880FF-3081-447C-BEB4-1A69CA4CB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/>
          <a:stretch/>
        </p:blipFill>
        <p:spPr>
          <a:xfrm>
            <a:off x="7230276" y="1330792"/>
            <a:ext cx="4659154" cy="5394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89820-4D80-15FF-273D-50D647C715ED}"/>
              </a:ext>
            </a:extLst>
          </p:cNvPr>
          <p:cNvSpPr txBox="1"/>
          <p:nvPr/>
        </p:nvSpPr>
        <p:spPr>
          <a:xfrm>
            <a:off x="-1" y="4993502"/>
            <a:ext cx="7481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T2m Anomaly : 2.56 ℃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Yangtze River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Anomaly: 5.7 mm/day 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2A03C73F-576F-3898-DE79-524BF832E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3" t="36674" r="68194" b="53811"/>
          <a:stretch/>
        </p:blipFill>
        <p:spPr>
          <a:xfrm>
            <a:off x="7721507" y="124938"/>
            <a:ext cx="3808283" cy="2907323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74FB92F4-E5DB-79C2-95D3-1DD59F45AA09}"/>
              </a:ext>
            </a:extLst>
          </p:cNvPr>
          <p:cNvSpPr txBox="1">
            <a:spLocks/>
          </p:cNvSpPr>
          <p:nvPr/>
        </p:nvSpPr>
        <p:spPr>
          <a:xfrm>
            <a:off x="6884593" y="-1"/>
            <a:ext cx="5204102" cy="85303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Obv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rPr>
              <a:t>. Anomaly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Gothic Std B" panose="020B0800000000000000" pitchFamily="34" charset="-128"/>
              <a:ea typeface="宋体" panose="02010600030101010101" pitchFamily="2" charset="-122"/>
              <a:cs typeface="+mj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A19EF1-ACD8-6D97-D080-ED494E6C6658}"/>
              </a:ext>
            </a:extLst>
          </p:cNvPr>
          <p:cNvSpPr txBox="1"/>
          <p:nvPr/>
        </p:nvSpPr>
        <p:spPr>
          <a:xfrm>
            <a:off x="5756808" y="2423795"/>
            <a:ext cx="1231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T2m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580F99-22F7-4FF8-D7CD-CFE368773CA2}"/>
              </a:ext>
            </a:extLst>
          </p:cNvPr>
          <p:cNvSpPr txBox="1"/>
          <p:nvPr/>
        </p:nvSpPr>
        <p:spPr>
          <a:xfrm>
            <a:off x="5452529" y="1157351"/>
            <a:ext cx="1819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201612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D28C6C9-122A-03F5-483E-25C5879397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65" t="37640" r="67031" b="55555"/>
          <a:stretch/>
        </p:blipFill>
        <p:spPr>
          <a:xfrm>
            <a:off x="286635" y="264423"/>
            <a:ext cx="5020773" cy="276783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E1BCBE5-111F-E739-713F-03A26666835D}"/>
              </a:ext>
            </a:extLst>
          </p:cNvPr>
          <p:cNvSpPr txBox="1"/>
          <p:nvPr/>
        </p:nvSpPr>
        <p:spPr>
          <a:xfrm>
            <a:off x="715978" y="2738256"/>
            <a:ext cx="79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1.7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D69813C-A62C-4A52-1D68-D9A29E9365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204102" cy="853031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GFS/SSiB2 Diff.</a:t>
            </a:r>
            <a:endParaRPr lang="zh-CN" altLang="en-US" b="1" dirty="0">
              <a:solidFill>
                <a:srgbClr val="FF0000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093BB7-2CA0-81E1-BF43-B5F56768E0DF}"/>
              </a:ext>
            </a:extLst>
          </p:cNvPr>
          <p:cNvSpPr txBox="1"/>
          <p:nvPr/>
        </p:nvSpPr>
        <p:spPr>
          <a:xfrm>
            <a:off x="7901133" y="2692323"/>
            <a:ext cx="79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2.8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8911703-55F2-CC84-3064-512BF678D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1" t="10079" r="23210" b="27176"/>
          <a:stretch/>
        </p:blipFill>
        <p:spPr bwMode="auto">
          <a:xfrm>
            <a:off x="99971" y="3296684"/>
            <a:ext cx="3229212" cy="34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A24576E-488A-72B8-326D-F7E84ED98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0" t="8880" r="22610" b="24711"/>
          <a:stretch/>
        </p:blipFill>
        <p:spPr bwMode="auto">
          <a:xfrm>
            <a:off x="9198643" y="3157200"/>
            <a:ext cx="2893386" cy="34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A5A1EFC5-0E2A-782B-D35A-2FB2FE331E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13" t="14931" r="25070" b="51503"/>
          <a:stretch/>
        </p:blipFill>
        <p:spPr>
          <a:xfrm>
            <a:off x="3437624" y="3537590"/>
            <a:ext cx="5869459" cy="2866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5965D6-9EA3-A068-A549-A0F8F9E79E6E}"/>
              </a:ext>
            </a:extLst>
          </p:cNvPr>
          <p:cNvSpPr txBox="1"/>
          <p:nvPr/>
        </p:nvSpPr>
        <p:spPr>
          <a:xfrm>
            <a:off x="99971" y="4972833"/>
            <a:ext cx="204198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Ensemble mean Diff: 1.62</a:t>
            </a:r>
          </a:p>
        </p:txBody>
      </p:sp>
    </p:spTree>
    <p:extLst>
      <p:ext uri="{BB962C8B-B14F-4D97-AF65-F5344CB8AC3E}">
        <p14:creationId xmlns:p14="http://schemas.microsoft.com/office/powerpoint/2010/main" val="234371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A493-CE7C-F4B4-836A-200A1E8A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8" y="962072"/>
            <a:ext cx="9800125" cy="3809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EVMWF-IFS Sensitivity Statistics (Preliminary)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D2A67-FC2C-DD94-D326-003E6BF23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7EAF5-F6EC-84E3-9E52-B83E94917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73322F4-89BE-E752-F04A-CD1D79A68CE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01573067"/>
              </p:ext>
            </p:extLst>
          </p:nvPr>
        </p:nvGraphicFramePr>
        <p:xfrm>
          <a:off x="1421176" y="1706250"/>
          <a:ext cx="9573660" cy="44816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93415">
                  <a:extLst>
                    <a:ext uri="{9D8B030D-6E8A-4147-A177-3AD203B41FA5}">
                      <a16:colId xmlns:a16="http://schemas.microsoft.com/office/drawing/2014/main" val="1148642227"/>
                    </a:ext>
                  </a:extLst>
                </a:gridCol>
                <a:gridCol w="2393415">
                  <a:extLst>
                    <a:ext uri="{9D8B030D-6E8A-4147-A177-3AD203B41FA5}">
                      <a16:colId xmlns:a16="http://schemas.microsoft.com/office/drawing/2014/main" val="224248709"/>
                    </a:ext>
                  </a:extLst>
                </a:gridCol>
                <a:gridCol w="2393415">
                  <a:extLst>
                    <a:ext uri="{9D8B030D-6E8A-4147-A177-3AD203B41FA5}">
                      <a16:colId xmlns:a16="http://schemas.microsoft.com/office/drawing/2014/main" val="1422371743"/>
                    </a:ext>
                  </a:extLst>
                </a:gridCol>
                <a:gridCol w="2393415">
                  <a:extLst>
                    <a:ext uri="{9D8B030D-6E8A-4147-A177-3AD203B41FA5}">
                      <a16:colId xmlns:a16="http://schemas.microsoft.com/office/drawing/2014/main" val="2857590546"/>
                    </a:ext>
                  </a:extLst>
                </a:gridCol>
              </a:tblGrid>
              <a:tr h="702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May 1998 2m Temperature (</a:t>
                      </a:r>
                      <a:r>
                        <a:rPr lang="en-US" sz="2000" baseline="30000" dirty="0" err="1"/>
                        <a:t>o</a:t>
                      </a:r>
                      <a:r>
                        <a:rPr lang="en-US" sz="2000" dirty="0" err="1"/>
                        <a:t>C</a:t>
                      </a:r>
                      <a:r>
                        <a:rPr lang="en-US" sz="2000" dirty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June 1998 </a:t>
                      </a:r>
                      <a:r>
                        <a:rPr lang="en-US" sz="2000" dirty="0" err="1"/>
                        <a:t>Precip</a:t>
                      </a:r>
                      <a:r>
                        <a:rPr lang="en-US" sz="2000" dirty="0"/>
                        <a:t> mm/day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556556"/>
                  </a:ext>
                </a:extLst>
              </a:tr>
              <a:tr h="39678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Tibetan Plateau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S. Yangtze Basin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983973"/>
                  </a:ext>
                </a:extLst>
              </a:tr>
              <a:tr h="6320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Obs. Anomaly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1.404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5.668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3718038"/>
                  </a:ext>
                </a:extLst>
              </a:tr>
              <a:tr h="6320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Bias in CONTROL</a:t>
                      </a:r>
                    </a:p>
                    <a:p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-3.314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-5.281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6569067"/>
                  </a:ext>
                </a:extLst>
              </a:tr>
              <a:tr h="632053">
                <a:tc>
                  <a:txBody>
                    <a:bodyPr/>
                    <a:lstStyle/>
                    <a:p>
                      <a:r>
                        <a:rPr lang="en-US" sz="2000" b="1" dirty="0"/>
                        <a:t>Sensitivity Experiments</a:t>
                      </a: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Experiment minus CONTROL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3628543"/>
                  </a:ext>
                </a:extLst>
              </a:tr>
              <a:tr h="6320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432FF"/>
                          </a:solidFill>
                        </a:rPr>
                        <a:t>TP △t n=1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432F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0.672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7045889"/>
                  </a:ext>
                </a:extLst>
              </a:tr>
              <a:tr h="8546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432FF"/>
                          </a:solidFill>
                        </a:rPr>
                        <a:t>TP △t n=3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432F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0.717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1.759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42458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2C0A09-9228-859A-3D1D-5C851C66B84E}"/>
              </a:ext>
            </a:extLst>
          </p:cNvPr>
          <p:cNvSpPr txBox="1"/>
          <p:nvPr/>
        </p:nvSpPr>
        <p:spPr>
          <a:xfrm>
            <a:off x="8644324" y="6336670"/>
            <a:ext cx="366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0070C0"/>
                </a:solidFill>
              </a:rPr>
              <a:t>Retish Senan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A2218-A2C7-C387-CC67-FA77283B5A4A}"/>
              </a:ext>
            </a:extLst>
          </p:cNvPr>
          <p:cNvSpPr txBox="1"/>
          <p:nvPr/>
        </p:nvSpPr>
        <p:spPr>
          <a:xfrm>
            <a:off x="350730" y="59599"/>
            <a:ext cx="11841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LS4P Phase II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Major Objectives:  (3) Transition to operational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7065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518</Words>
  <Application>Microsoft Office PowerPoint</Application>
  <PresentationFormat>Widescreen</PresentationFormat>
  <Paragraphs>115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等线</vt:lpstr>
      <vt:lpstr>Adobe Gothic Std B</vt:lpstr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EVMWF-IFS Sensitivity Statistics (Preliminary)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Representing Teleconnections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Yongkang Xue</dc:creator>
  <cp:lastModifiedBy>Yongkang Xue</cp:lastModifiedBy>
  <cp:revision>23</cp:revision>
  <cp:lastPrinted>2024-07-10T06:48:39Z</cp:lastPrinted>
  <dcterms:created xsi:type="dcterms:W3CDTF">2024-07-04T18:51:55Z</dcterms:created>
  <dcterms:modified xsi:type="dcterms:W3CDTF">2024-07-10T22:45:53Z</dcterms:modified>
</cp:coreProperties>
</file>